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7"/>
  </p:notesMasterIdLst>
  <p:sldIdLst>
    <p:sldId id="256" r:id="rId2"/>
    <p:sldId id="270" r:id="rId3"/>
    <p:sldId id="264" r:id="rId4"/>
    <p:sldId id="265" r:id="rId5"/>
    <p:sldId id="257" r:id="rId6"/>
    <p:sldId id="267" r:id="rId7"/>
    <p:sldId id="268" r:id="rId8"/>
    <p:sldId id="269" r:id="rId9"/>
    <p:sldId id="258" r:id="rId10"/>
    <p:sldId id="274" r:id="rId11"/>
    <p:sldId id="332" r:id="rId12"/>
    <p:sldId id="334" r:id="rId13"/>
    <p:sldId id="335" r:id="rId14"/>
    <p:sldId id="333" r:id="rId15"/>
    <p:sldId id="279" r:id="rId16"/>
    <p:sldId id="280" r:id="rId17"/>
    <p:sldId id="281" r:id="rId18"/>
    <p:sldId id="282" r:id="rId19"/>
    <p:sldId id="259" r:id="rId20"/>
    <p:sldId id="283" r:id="rId21"/>
    <p:sldId id="284" r:id="rId22"/>
    <p:sldId id="285" r:id="rId23"/>
    <p:sldId id="286" r:id="rId24"/>
    <p:sldId id="287" r:id="rId25"/>
    <p:sldId id="288" r:id="rId26"/>
    <p:sldId id="291" r:id="rId27"/>
    <p:sldId id="289" r:id="rId28"/>
    <p:sldId id="292" r:id="rId29"/>
    <p:sldId id="297" r:id="rId30"/>
    <p:sldId id="295" r:id="rId31"/>
    <p:sldId id="294" r:id="rId32"/>
    <p:sldId id="296" r:id="rId33"/>
    <p:sldId id="260" r:id="rId34"/>
    <p:sldId id="314" r:id="rId35"/>
    <p:sldId id="315" r:id="rId36"/>
    <p:sldId id="316" r:id="rId37"/>
    <p:sldId id="306" r:id="rId38"/>
    <p:sldId id="330" r:id="rId39"/>
    <p:sldId id="307" r:id="rId40"/>
    <p:sldId id="308" r:id="rId41"/>
    <p:sldId id="309" r:id="rId42"/>
    <p:sldId id="310" r:id="rId43"/>
    <p:sldId id="311" r:id="rId44"/>
    <p:sldId id="299" r:id="rId45"/>
    <p:sldId id="331" r:id="rId46"/>
    <p:sldId id="312" r:id="rId47"/>
    <p:sldId id="313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01" r:id="rId59"/>
    <p:sldId id="328" r:id="rId60"/>
    <p:sldId id="345" r:id="rId61"/>
    <p:sldId id="329" r:id="rId62"/>
    <p:sldId id="302" r:id="rId63"/>
    <p:sldId id="336" r:id="rId64"/>
    <p:sldId id="337" r:id="rId65"/>
    <p:sldId id="344" r:id="rId66"/>
    <p:sldId id="261" r:id="rId67"/>
    <p:sldId id="338" r:id="rId68"/>
    <p:sldId id="339" r:id="rId69"/>
    <p:sldId id="341" r:id="rId70"/>
    <p:sldId id="342" r:id="rId71"/>
    <p:sldId id="343" r:id="rId72"/>
    <p:sldId id="262" r:id="rId73"/>
    <p:sldId id="266" r:id="rId74"/>
    <p:sldId id="298" r:id="rId75"/>
    <p:sldId id="263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CF765F-F5BD-438B-82F5-F940FDE68384}">
          <p14:sldIdLst>
            <p14:sldId id="256"/>
            <p14:sldId id="270"/>
            <p14:sldId id="264"/>
            <p14:sldId id="265"/>
            <p14:sldId id="257"/>
            <p14:sldId id="267"/>
            <p14:sldId id="268"/>
            <p14:sldId id="269"/>
          </p14:sldIdLst>
        </p14:section>
        <p14:section name="Path To An Application" id="{96B43605-3BA4-4D56-9D80-65E5B9AD3027}">
          <p14:sldIdLst>
            <p14:sldId id="258"/>
            <p14:sldId id="274"/>
            <p14:sldId id="332"/>
            <p14:sldId id="334"/>
            <p14:sldId id="335"/>
            <p14:sldId id="333"/>
            <p14:sldId id="279"/>
            <p14:sldId id="280"/>
            <p14:sldId id="281"/>
            <p14:sldId id="282"/>
            <p14:sldId id="259"/>
            <p14:sldId id="283"/>
            <p14:sldId id="284"/>
            <p14:sldId id="285"/>
          </p14:sldIdLst>
        </p14:section>
        <p14:section name="Basic Application" id="{83FA8EF9-543F-40A2-A778-70DBC6C28E89}">
          <p14:sldIdLst>
            <p14:sldId id="286"/>
            <p14:sldId id="287"/>
            <p14:sldId id="288"/>
            <p14:sldId id="291"/>
            <p14:sldId id="289"/>
            <p14:sldId id="292"/>
            <p14:sldId id="297"/>
            <p14:sldId id="295"/>
            <p14:sldId id="294"/>
            <p14:sldId id="296"/>
          </p14:sldIdLst>
        </p14:section>
        <p14:section name="Accessing Resources" id="{92755DB1-C485-443D-8BE4-6FAA5CFCFFFB}">
          <p14:sldIdLst>
            <p14:sldId id="260"/>
            <p14:sldId id="314"/>
            <p14:sldId id="315"/>
            <p14:sldId id="316"/>
            <p14:sldId id="306"/>
            <p14:sldId id="330"/>
            <p14:sldId id="307"/>
            <p14:sldId id="308"/>
            <p14:sldId id="309"/>
            <p14:sldId id="310"/>
            <p14:sldId id="311"/>
            <p14:sldId id="299"/>
            <p14:sldId id="331"/>
            <p14:sldId id="312"/>
            <p14:sldId id="31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01"/>
            <p14:sldId id="328"/>
            <p14:sldId id="345"/>
            <p14:sldId id="329"/>
            <p14:sldId id="302"/>
            <p14:sldId id="336"/>
            <p14:sldId id="337"/>
            <p14:sldId id="344"/>
          </p14:sldIdLst>
        </p14:section>
        <p14:section name="Security" id="{3EF395B6-76A3-4728-B00A-4DC063C81E37}">
          <p14:sldIdLst>
            <p14:sldId id="261"/>
            <p14:sldId id="338"/>
            <p14:sldId id="339"/>
            <p14:sldId id="341"/>
            <p14:sldId id="342"/>
            <p14:sldId id="343"/>
          </p14:sldIdLst>
        </p14:section>
        <p14:section name="Cordova Libraries" id="{065F01DF-A773-405F-87FD-9000F6FF4784}">
          <p14:sldIdLst>
            <p14:sldId id="262"/>
          </p14:sldIdLst>
        </p14:section>
        <p14:section name="Outro" id="{ECF47E70-5CF1-4B06-A709-CDF15821DA6F}">
          <p14:sldIdLst>
            <p14:sldId id="266"/>
            <p14:sldId id="29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B5F8-15C4-4649-8FC3-A571B1AA47BD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87D9D-16CD-46C7-9827-AD7335A9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9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Shift logic to </a:t>
            </a:r>
            <a:r>
              <a:rPr lang="en-US" i="1" dirty="0" err="1" smtClean="0"/>
              <a:t>webview</a:t>
            </a:r>
            <a:r>
              <a:rPr lang="en-US" i="1" baseline="0" smtClean="0"/>
              <a:t> </a:t>
            </a:r>
            <a:r>
              <a:rPr lang="en-US" i="1" smtClean="0"/>
              <a:t>instead </a:t>
            </a:r>
            <a:r>
              <a:rPr lang="en-US" i="1" dirty="0" smtClean="0"/>
              <a:t>of the base application, more flexible -&gt; reason for Cordova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4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Shift logic to </a:t>
            </a:r>
            <a:r>
              <a:rPr lang="en-US" i="1" dirty="0" err="1" smtClean="0"/>
              <a:t>webview</a:t>
            </a:r>
            <a:r>
              <a:rPr lang="en-US" i="1" baseline="0" smtClean="0"/>
              <a:t> </a:t>
            </a:r>
            <a:r>
              <a:rPr lang="en-US" i="1" smtClean="0"/>
              <a:t>instead </a:t>
            </a:r>
            <a:r>
              <a:rPr lang="en-US" i="1" dirty="0" smtClean="0"/>
              <a:t>of the base application, more flexible -&gt; reason for Cordova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6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Shift logic to </a:t>
            </a:r>
            <a:r>
              <a:rPr lang="en-US" i="1" dirty="0" err="1" smtClean="0"/>
              <a:t>webview</a:t>
            </a:r>
            <a:r>
              <a:rPr lang="en-US" i="1" baseline="0" smtClean="0"/>
              <a:t> </a:t>
            </a:r>
            <a:r>
              <a:rPr lang="en-US" i="1" smtClean="0"/>
              <a:t>instead </a:t>
            </a:r>
            <a:r>
              <a:rPr lang="en-US" i="1" dirty="0" smtClean="0"/>
              <a:t>of the base application, more flexible -&gt; reason for Cordova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4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Shift logic to </a:t>
            </a:r>
            <a:r>
              <a:rPr lang="en-US" i="1" dirty="0" err="1" smtClean="0"/>
              <a:t>webview</a:t>
            </a:r>
            <a:r>
              <a:rPr lang="en-US" i="1" baseline="0" smtClean="0"/>
              <a:t> </a:t>
            </a:r>
            <a:r>
              <a:rPr lang="en-US" i="1" smtClean="0"/>
              <a:t>instead </a:t>
            </a:r>
            <a:r>
              <a:rPr lang="en-US" i="1" dirty="0" smtClean="0"/>
              <a:t>of the base application, more flexible -&gt; reason for Cordova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4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Shift logic to </a:t>
            </a:r>
            <a:r>
              <a:rPr lang="en-US" i="1" dirty="0" err="1" smtClean="0"/>
              <a:t>webview</a:t>
            </a:r>
            <a:r>
              <a:rPr lang="en-US" i="1" baseline="0" smtClean="0"/>
              <a:t> </a:t>
            </a:r>
            <a:r>
              <a:rPr lang="en-US" i="1" smtClean="0"/>
              <a:t>instead </a:t>
            </a:r>
            <a:r>
              <a:rPr lang="en-US" i="1" dirty="0" smtClean="0"/>
              <a:t>of the base application, more flexible -&gt; reason for Cordova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0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7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87D9D-16CD-46C7-9827-AD7335A942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1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" TargetMode="External"/><Relationship Id="rId2" Type="http://schemas.openxmlformats.org/officeDocument/2006/relationships/hyperlink" Target="http://www.w3.org/ns/widg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tan-biesmans-2875ab101/" TargetMode="External"/><Relationship Id="rId4" Type="http://schemas.openxmlformats.org/officeDocument/2006/relationships/hyperlink" Target="http://cordova.apache.org/ns/1.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zer/cordova-plugin-local-notifications" TargetMode="External"/><Relationship Id="rId7" Type="http://schemas.openxmlformats.org/officeDocument/2006/relationships/hyperlink" Target="https://www.npmjs.com/package/cordova-sqlite-storage" TargetMode="External"/><Relationship Id="rId2" Type="http://schemas.openxmlformats.org/officeDocument/2006/relationships/hyperlink" Target="https://cordova.apache.org/docs/en/10.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mjs.com/package/cordova-plugin-ftp" TargetMode="External"/><Relationship Id="rId5" Type="http://schemas.openxmlformats.org/officeDocument/2006/relationships/hyperlink" Target="https://openbase.com/categories/js/best-cordova-augmented-reality-libraries" TargetMode="External"/><Relationship Id="rId4" Type="http://schemas.openxmlformats.org/officeDocument/2006/relationships/hyperlink" Target="https://www.npmjs.com/package/@red-mobile/cordova-plugin-usb-seria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anBiesmans" TargetMode="External"/><Relationship Id="rId2" Type="http://schemas.openxmlformats.org/officeDocument/2006/relationships/hyperlink" Target="https://www.tomspencer.dev/blog/2017/05/30/a-guide-to-installing-cordova-on-windows-1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s.ni.com/t5/Example-Code/Native-Android-and-IOS-applications-with-LabVIEW-web-modules/ta-p/4145399?profile.language=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Smartphone native LabVIEW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Now with extra Android and 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</a:t>
            </a:r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 web pages</a:t>
            </a:r>
          </a:p>
        </p:txBody>
      </p:sp>
    </p:spTree>
    <p:extLst>
      <p:ext uri="{BB962C8B-B14F-4D97-AF65-F5344CB8AC3E}">
        <p14:creationId xmlns:p14="http://schemas.microsoft.com/office/powerpoint/2010/main" val="14646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</a:t>
            </a:r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 web pages</a:t>
            </a:r>
          </a:p>
          <a:p>
            <a:endParaRPr lang="en-US" dirty="0"/>
          </a:p>
          <a:p>
            <a:r>
              <a:rPr lang="en-US" dirty="0" smtClean="0"/>
              <a:t>Abstraction with base application and web page</a:t>
            </a:r>
          </a:p>
        </p:txBody>
      </p:sp>
    </p:spTree>
    <p:extLst>
      <p:ext uri="{BB962C8B-B14F-4D97-AF65-F5344CB8AC3E}">
        <p14:creationId xmlns:p14="http://schemas.microsoft.com/office/powerpoint/2010/main" val="9041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</a:t>
            </a:r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 web pages</a:t>
            </a:r>
          </a:p>
          <a:p>
            <a:endParaRPr lang="en-US" dirty="0"/>
          </a:p>
          <a:p>
            <a:r>
              <a:rPr lang="en-US" dirty="0" smtClean="0"/>
              <a:t>Abstraction with base application and web page</a:t>
            </a:r>
          </a:p>
          <a:p>
            <a:pPr lvl="1"/>
            <a:r>
              <a:rPr lang="en-US" dirty="0" smtClean="0"/>
              <a:t>Web page can be multi platform</a:t>
            </a:r>
          </a:p>
        </p:txBody>
      </p:sp>
    </p:spTree>
    <p:extLst>
      <p:ext uri="{BB962C8B-B14F-4D97-AF65-F5344CB8AC3E}">
        <p14:creationId xmlns:p14="http://schemas.microsoft.com/office/powerpoint/2010/main" val="38019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</a:t>
            </a:r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 web pages</a:t>
            </a:r>
          </a:p>
          <a:p>
            <a:endParaRPr lang="en-US" dirty="0"/>
          </a:p>
          <a:p>
            <a:r>
              <a:rPr lang="en-US" dirty="0" smtClean="0"/>
              <a:t>Abstraction with base application and web page</a:t>
            </a:r>
          </a:p>
          <a:p>
            <a:pPr lvl="1"/>
            <a:r>
              <a:rPr lang="en-US" dirty="0" smtClean="0"/>
              <a:t>Web page can be multi platform</a:t>
            </a:r>
          </a:p>
          <a:p>
            <a:pPr lvl="1"/>
            <a:r>
              <a:rPr lang="en-US" dirty="0" smtClean="0"/>
              <a:t>Base application is platform specific</a:t>
            </a:r>
          </a:p>
        </p:txBody>
      </p:sp>
    </p:spTree>
    <p:extLst>
      <p:ext uri="{BB962C8B-B14F-4D97-AF65-F5344CB8AC3E}">
        <p14:creationId xmlns:p14="http://schemas.microsoft.com/office/powerpoint/2010/main" val="35733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</a:t>
            </a:r>
            <a:r>
              <a:rPr lang="en-US" dirty="0" err="1"/>
              <a:t>W</a:t>
            </a:r>
            <a:r>
              <a:rPr lang="en-US" dirty="0" err="1" smtClean="0"/>
              <a:t>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 web pages</a:t>
            </a:r>
          </a:p>
          <a:p>
            <a:endParaRPr lang="en-US" dirty="0"/>
          </a:p>
          <a:p>
            <a:r>
              <a:rPr lang="en-US" dirty="0" smtClean="0"/>
              <a:t>Abstraction with base application and web page</a:t>
            </a:r>
          </a:p>
          <a:p>
            <a:pPr lvl="1"/>
            <a:r>
              <a:rPr lang="en-US" dirty="0" smtClean="0"/>
              <a:t>Web page can be multi platform</a:t>
            </a:r>
          </a:p>
          <a:p>
            <a:pPr lvl="1"/>
            <a:r>
              <a:rPr lang="en-US" dirty="0" smtClean="0"/>
              <a:t>Base application is platform specific</a:t>
            </a:r>
          </a:p>
          <a:p>
            <a:endParaRPr lang="en-US" dirty="0" smtClean="0"/>
          </a:p>
          <a:p>
            <a:r>
              <a:rPr lang="en-US" dirty="0" smtClean="0"/>
              <a:t>Shift logic to the </a:t>
            </a:r>
            <a:r>
              <a:rPr lang="en-US" dirty="0" err="1" smtClean="0"/>
              <a:t>webview</a:t>
            </a:r>
            <a:r>
              <a:rPr lang="en-US" dirty="0" smtClean="0"/>
              <a:t> instance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449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 framework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21" y="1305846"/>
            <a:ext cx="6376308" cy="5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 framework</a:t>
            </a:r>
          </a:p>
          <a:p>
            <a:endParaRPr lang="en-US" dirty="0"/>
          </a:p>
          <a:p>
            <a:r>
              <a:rPr lang="en-US" dirty="0" smtClean="0"/>
              <a:t>System access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21" y="1305846"/>
            <a:ext cx="6376308" cy="5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 framework</a:t>
            </a:r>
          </a:p>
          <a:p>
            <a:endParaRPr lang="en-US" dirty="0"/>
          </a:p>
          <a:p>
            <a:r>
              <a:rPr lang="en-US" dirty="0" smtClean="0"/>
              <a:t>System access</a:t>
            </a:r>
          </a:p>
          <a:p>
            <a:endParaRPr lang="en-US" dirty="0" smtClean="0"/>
          </a:p>
          <a:p>
            <a:r>
              <a:rPr lang="en-US" dirty="0" smtClean="0"/>
              <a:t>Custom plugins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21" y="1305846"/>
            <a:ext cx="6376308" cy="5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Webview</a:t>
            </a:r>
            <a:r>
              <a:rPr lang="en-US" dirty="0" smtClean="0"/>
              <a:t> framework</a:t>
            </a:r>
          </a:p>
          <a:p>
            <a:endParaRPr lang="en-US" dirty="0"/>
          </a:p>
          <a:p>
            <a:r>
              <a:rPr lang="en-US" dirty="0" smtClean="0"/>
              <a:t>System access</a:t>
            </a:r>
          </a:p>
          <a:p>
            <a:endParaRPr lang="en-US" dirty="0"/>
          </a:p>
          <a:p>
            <a:r>
              <a:rPr lang="en-US" dirty="0"/>
              <a:t>Custom plugins</a:t>
            </a:r>
          </a:p>
          <a:p>
            <a:endParaRPr lang="en-US" dirty="0" smtClean="0"/>
          </a:p>
          <a:p>
            <a:r>
              <a:rPr lang="en-US" dirty="0" smtClean="0"/>
              <a:t>Easy deployment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21" y="1305846"/>
            <a:ext cx="6376308" cy="5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6087" cy="1320800"/>
          </a:xfrm>
        </p:spPr>
        <p:txBody>
          <a:bodyPr/>
          <a:lstStyle/>
          <a:p>
            <a:r>
              <a:rPr lang="en-US" dirty="0" smtClean="0"/>
              <a:t>Creating an Application: The obvious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webvi</a:t>
            </a:r>
            <a:r>
              <a:rPr lang="en-US" dirty="0" smtClean="0"/>
              <a:t> page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5"/>
          <a:stretch/>
        </p:blipFill>
        <p:spPr>
          <a:xfrm>
            <a:off x="5342237" y="1524000"/>
            <a:ext cx="3056696" cy="56570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95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application</a:t>
            </a:r>
          </a:p>
          <a:p>
            <a:endParaRPr lang="en-US" dirty="0" smtClean="0"/>
          </a:p>
          <a:p>
            <a:r>
              <a:rPr lang="en-US" dirty="0" smtClean="0"/>
              <a:t>Access system resources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endParaRPr lang="en-US" dirty="0"/>
          </a:p>
          <a:p>
            <a:r>
              <a:rPr lang="en-US" dirty="0" smtClean="0"/>
              <a:t>Interesting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6087" cy="1320800"/>
          </a:xfrm>
        </p:spPr>
        <p:txBody>
          <a:bodyPr/>
          <a:lstStyle/>
          <a:p>
            <a:r>
              <a:rPr lang="en-US" dirty="0" smtClean="0"/>
              <a:t>Creating an Application: The obvious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webvi</a:t>
            </a:r>
            <a:r>
              <a:rPr lang="en-US" dirty="0" smtClean="0"/>
              <a:t> page</a:t>
            </a:r>
          </a:p>
          <a:p>
            <a:endParaRPr lang="en-US" dirty="0"/>
          </a:p>
          <a:p>
            <a:r>
              <a:rPr lang="en-US" dirty="0" smtClean="0"/>
              <a:t>Place it in a cordova application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2963" r="25417" b="46420"/>
          <a:stretch/>
        </p:blipFill>
        <p:spPr>
          <a:xfrm>
            <a:off x="4975668" y="2528094"/>
            <a:ext cx="6824276" cy="31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6087" cy="1320800"/>
          </a:xfrm>
        </p:spPr>
        <p:txBody>
          <a:bodyPr/>
          <a:lstStyle/>
          <a:p>
            <a:r>
              <a:rPr lang="en-US" dirty="0" smtClean="0"/>
              <a:t>Creating an Application: The obvious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webvi</a:t>
            </a:r>
            <a:r>
              <a:rPr lang="en-US" dirty="0" smtClean="0"/>
              <a:t> page</a:t>
            </a:r>
          </a:p>
          <a:p>
            <a:endParaRPr lang="en-US" dirty="0"/>
          </a:p>
          <a:p>
            <a:r>
              <a:rPr lang="en-US" dirty="0" smtClean="0"/>
              <a:t>Place it in a cordova application</a:t>
            </a:r>
          </a:p>
          <a:p>
            <a:endParaRPr lang="en-US" dirty="0"/>
          </a:p>
          <a:p>
            <a:r>
              <a:rPr lang="en-US" dirty="0" smtClean="0"/>
              <a:t>Build it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3" b="52346"/>
          <a:stretch/>
        </p:blipFill>
        <p:spPr>
          <a:xfrm>
            <a:off x="5045376" y="2160589"/>
            <a:ext cx="6702738" cy="38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6087" cy="1320800"/>
          </a:xfrm>
        </p:spPr>
        <p:txBody>
          <a:bodyPr/>
          <a:lstStyle/>
          <a:p>
            <a:r>
              <a:rPr lang="en-US" dirty="0" smtClean="0"/>
              <a:t>Creating an Application: The obvious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webvi</a:t>
            </a:r>
            <a:r>
              <a:rPr lang="en-US" dirty="0" smtClean="0"/>
              <a:t> page</a:t>
            </a:r>
          </a:p>
          <a:p>
            <a:endParaRPr lang="en-US" dirty="0"/>
          </a:p>
          <a:p>
            <a:r>
              <a:rPr lang="en-US" dirty="0" smtClean="0"/>
              <a:t>Place it in a cordova application</a:t>
            </a:r>
          </a:p>
          <a:p>
            <a:endParaRPr lang="en-US" dirty="0"/>
          </a:p>
          <a:p>
            <a:r>
              <a:rPr lang="en-US" dirty="0" smtClean="0"/>
              <a:t>Build it</a:t>
            </a:r>
          </a:p>
          <a:p>
            <a:endParaRPr lang="en-US" dirty="0"/>
          </a:p>
          <a:p>
            <a:r>
              <a:rPr lang="en-US" dirty="0" smtClean="0"/>
              <a:t>Fail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55"/>
          <a:stretch/>
        </p:blipFill>
        <p:spPr>
          <a:xfrm>
            <a:off x="5045376" y="2416631"/>
            <a:ext cx="6466265" cy="332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21" y="1305846"/>
            <a:ext cx="6376308" cy="50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pPr lvl="1"/>
            <a:r>
              <a:rPr lang="en-US" dirty="0" smtClean="0"/>
              <a:t>cordova plugin add cordova-plugin-</a:t>
            </a:r>
            <a:r>
              <a:rPr lang="en-US" dirty="0" err="1" smtClean="0"/>
              <a:t>httpd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9" y="1846173"/>
            <a:ext cx="4686004" cy="37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0618" r="60424" b="57244"/>
          <a:stretch/>
        </p:blipFill>
        <p:spPr>
          <a:xfrm>
            <a:off x="5243086" y="1719718"/>
            <a:ext cx="6948913" cy="12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0618" r="60424" b="57244"/>
          <a:stretch/>
        </p:blipFill>
        <p:spPr>
          <a:xfrm>
            <a:off x="5243086" y="1719718"/>
            <a:ext cx="6948913" cy="1224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42676" r="60060" b="27175"/>
          <a:stretch/>
        </p:blipFill>
        <p:spPr>
          <a:xfrm>
            <a:off x="5243087" y="3481389"/>
            <a:ext cx="6948913" cy="30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34815" r="29306" b="47654"/>
          <a:stretch/>
        </p:blipFill>
        <p:spPr>
          <a:xfrm>
            <a:off x="927278" y="4100975"/>
            <a:ext cx="10011655" cy="25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  <a:p>
            <a:pPr lvl="1"/>
            <a:endParaRPr lang="en-US" dirty="0"/>
          </a:p>
          <a:p>
            <a:r>
              <a:rPr lang="en-US" dirty="0" smtClean="0"/>
              <a:t>Add the </a:t>
            </a:r>
            <a:r>
              <a:rPr lang="en-US" dirty="0" err="1" smtClean="0"/>
              <a:t>inappbrowser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9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  <a:p>
            <a:pPr lvl="1"/>
            <a:endParaRPr lang="en-US" dirty="0"/>
          </a:p>
          <a:p>
            <a:r>
              <a:rPr lang="en-US" dirty="0" smtClean="0"/>
              <a:t>Add the </a:t>
            </a:r>
            <a:r>
              <a:rPr lang="en-US" dirty="0" err="1" smtClean="0"/>
              <a:t>inappbrowser</a:t>
            </a:r>
            <a:endParaRPr lang="en-US" dirty="0" smtClean="0"/>
          </a:p>
          <a:p>
            <a:pPr lvl="1"/>
            <a:r>
              <a:rPr lang="en-US" dirty="0"/>
              <a:t>cordova plugin add cordova-plugin-</a:t>
            </a:r>
            <a:r>
              <a:rPr lang="en-US" dirty="0" err="1"/>
              <a:t>inappbrowser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2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hacking?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  <a:p>
            <a:pPr lvl="1"/>
            <a:endParaRPr lang="en-US" dirty="0"/>
          </a:p>
          <a:p>
            <a:r>
              <a:rPr lang="en-US" dirty="0" smtClean="0"/>
              <a:t>Add the </a:t>
            </a:r>
            <a:r>
              <a:rPr lang="en-US" dirty="0" err="1" smtClean="0"/>
              <a:t>inappbrowser</a:t>
            </a:r>
            <a:endParaRPr lang="en-US" dirty="0" smtClean="0"/>
          </a:p>
          <a:p>
            <a:pPr lvl="1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00650" y="1599105"/>
            <a:ext cx="62568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&lt;?xml version='1.0' encoding='utf-8'?&gt;</a:t>
            </a:r>
            <a:br>
              <a:rPr lang="en-US" sz="900" dirty="0"/>
            </a:br>
            <a:r>
              <a:rPr lang="en-US" sz="900" dirty="0"/>
              <a:t>&lt;widget id="</a:t>
            </a:r>
            <a:r>
              <a:rPr lang="en-US" sz="900" dirty="0" err="1"/>
              <a:t>io.cordova.hellocordova</a:t>
            </a:r>
            <a:r>
              <a:rPr lang="en-US" sz="900" dirty="0"/>
              <a:t>" version="1.0.0" 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xmlns</a:t>
            </a:r>
            <a:r>
              <a:rPr lang="en-US" sz="900" dirty="0"/>
              <a:t>="</a:t>
            </a:r>
            <a:r>
              <a:rPr lang="en-US" sz="900" u="sng" dirty="0">
                <a:hlinkClick r:id="rId2"/>
              </a:rPr>
              <a:t>http://www.w3.org/ns/widgets</a:t>
            </a:r>
            <a:r>
              <a:rPr lang="en-US" sz="900" dirty="0"/>
              <a:t>" 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xmlns:android</a:t>
            </a:r>
            <a:r>
              <a:rPr lang="en-US" sz="900" dirty="0"/>
              <a:t>="</a:t>
            </a:r>
            <a:r>
              <a:rPr lang="en-US" sz="900" u="sng" dirty="0">
                <a:hlinkClick r:id="rId3"/>
              </a:rPr>
              <a:t>http://schemas.android.com/</a:t>
            </a:r>
            <a:r>
              <a:rPr lang="en-US" sz="900" u="sng" dirty="0" err="1">
                <a:hlinkClick r:id="rId3"/>
              </a:rPr>
              <a:t>apk</a:t>
            </a:r>
            <a:r>
              <a:rPr lang="en-US" sz="900" u="sng" dirty="0">
                <a:hlinkClick r:id="rId3"/>
              </a:rPr>
              <a:t>/res/android</a:t>
            </a:r>
            <a:r>
              <a:rPr lang="en-US" sz="900" dirty="0"/>
              <a:t>" 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xmlns:cdv</a:t>
            </a:r>
            <a:r>
              <a:rPr lang="en-US" sz="900" dirty="0"/>
              <a:t>="</a:t>
            </a:r>
            <a:r>
              <a:rPr lang="en-US" sz="900" u="sng" dirty="0">
                <a:hlinkClick r:id="rId4"/>
              </a:rPr>
              <a:t>http://cordova.apache.org/ns/1.0</a:t>
            </a:r>
            <a:r>
              <a:rPr lang="en-US" sz="900" dirty="0" smtClean="0"/>
              <a:t>"&gt;</a:t>
            </a:r>
          </a:p>
          <a:p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    &lt;name&gt;</a:t>
            </a:r>
            <a:r>
              <a:rPr lang="en-US" sz="900" dirty="0" err="1"/>
              <a:t>LabVIEWonYourPhone</a:t>
            </a:r>
            <a:r>
              <a:rPr lang="en-US" sz="900" dirty="0"/>
              <a:t>&lt;/name&gt;</a:t>
            </a:r>
            <a:br>
              <a:rPr lang="en-US" sz="900" dirty="0"/>
            </a:br>
            <a:r>
              <a:rPr lang="en-US" sz="900" dirty="0"/>
              <a:t>    &lt;description&gt;</a:t>
            </a:r>
            <a:br>
              <a:rPr lang="en-US" sz="900" dirty="0"/>
            </a:br>
            <a:r>
              <a:rPr lang="en-US" sz="900" dirty="0"/>
              <a:t>        Simple LabVIEW application for a mobile device. Tested on Android.</a:t>
            </a:r>
            <a:br>
              <a:rPr lang="en-US" sz="900" dirty="0"/>
            </a:br>
            <a:r>
              <a:rPr lang="en-US" sz="900" dirty="0"/>
              <a:t>    &lt;/description&gt;</a:t>
            </a:r>
            <a:br>
              <a:rPr lang="en-US" sz="900" dirty="0"/>
            </a:br>
            <a:r>
              <a:rPr lang="en-US" sz="900" dirty="0"/>
              <a:t>    &lt;author email="natan.biesmans@hotmail.com" </a:t>
            </a:r>
            <a:r>
              <a:rPr lang="en-US" sz="900" dirty="0" err="1"/>
              <a:t>href</a:t>
            </a:r>
            <a:r>
              <a:rPr lang="en-US" sz="900" dirty="0"/>
              <a:t>="</a:t>
            </a:r>
            <a:r>
              <a:rPr lang="en-US" sz="900" u="sng" dirty="0">
                <a:hlinkClick r:id="rId5"/>
              </a:rPr>
              <a:t>https://www.linkedin.com/in/natan-biesmans-2875ab101/</a:t>
            </a:r>
            <a:r>
              <a:rPr lang="en-US" sz="900" dirty="0"/>
              <a:t>"&gt;</a:t>
            </a:r>
            <a:br>
              <a:rPr lang="en-US" sz="900" dirty="0"/>
            </a:br>
            <a:r>
              <a:rPr lang="en-US" sz="900" dirty="0"/>
              <a:t>        Natan Biesmans</a:t>
            </a:r>
            <a:br>
              <a:rPr lang="en-US" sz="900" dirty="0"/>
            </a:br>
            <a:r>
              <a:rPr lang="en-US" sz="900" dirty="0"/>
              <a:t>    &lt;/author&gt;</a:t>
            </a:r>
            <a:br>
              <a:rPr lang="en-US" sz="900" dirty="0"/>
            </a:br>
            <a:r>
              <a:rPr lang="en-US" sz="900" dirty="0"/>
              <a:t>    &lt;content </a:t>
            </a:r>
            <a:r>
              <a:rPr lang="en-US" sz="900" dirty="0" err="1"/>
              <a:t>src</a:t>
            </a:r>
            <a:r>
              <a:rPr lang="en-US" sz="900" dirty="0"/>
              <a:t>="index.html" /&gt;</a:t>
            </a:r>
            <a:br>
              <a:rPr lang="en-US" sz="900" dirty="0"/>
            </a:br>
            <a:r>
              <a:rPr lang="en-US" sz="900" dirty="0"/>
              <a:t>    &lt;access origin="*"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="http://*/*"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="https://*/*"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</a:t>
            </a:r>
            <a:r>
              <a:rPr lang="en-US" sz="900" dirty="0" err="1"/>
              <a:t>tel</a:t>
            </a:r>
            <a:r>
              <a:rPr lang="en-US" sz="900" dirty="0"/>
              <a:t>:*"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</a:t>
            </a:r>
            <a:r>
              <a:rPr lang="en-US" sz="900" dirty="0" err="1"/>
              <a:t>sms</a:t>
            </a:r>
            <a:r>
              <a:rPr lang="en-US" sz="900" dirty="0"/>
              <a:t>:*"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="mailto:*" /&gt;</a:t>
            </a:r>
            <a:br>
              <a:rPr lang="en-US" sz="900" dirty="0"/>
            </a:br>
            <a:r>
              <a:rPr lang="en-US" sz="900" dirty="0"/>
              <a:t>    &lt;allow-intent </a:t>
            </a:r>
            <a:r>
              <a:rPr lang="en-US" sz="900" dirty="0" err="1"/>
              <a:t>href</a:t>
            </a:r>
            <a:r>
              <a:rPr lang="en-US" sz="900" dirty="0"/>
              <a:t>="geo:*" /&gt;</a:t>
            </a:r>
            <a:br>
              <a:rPr lang="en-US" sz="900" dirty="0"/>
            </a:br>
            <a:r>
              <a:rPr lang="en-US" sz="900" dirty="0"/>
              <a:t>    &lt;platform name="android"&gt;</a:t>
            </a:r>
            <a:br>
              <a:rPr lang="en-US" sz="900" dirty="0"/>
            </a:br>
            <a:r>
              <a:rPr lang="en-US" sz="900" dirty="0"/>
              <a:t>        &lt;allow-intent </a:t>
            </a:r>
            <a:r>
              <a:rPr lang="en-US" sz="900" dirty="0" err="1"/>
              <a:t>href</a:t>
            </a:r>
            <a:r>
              <a:rPr lang="en-US" sz="900" dirty="0"/>
              <a:t>="market:*" /&gt;</a:t>
            </a:r>
            <a:br>
              <a:rPr lang="en-US" sz="900" dirty="0"/>
            </a:br>
            <a:r>
              <a:rPr lang="en-US" sz="900" dirty="0"/>
              <a:t>        &lt;edit-</a:t>
            </a:r>
            <a:r>
              <a:rPr lang="en-US" sz="900" dirty="0" err="1"/>
              <a:t>config</a:t>
            </a:r>
            <a:r>
              <a:rPr lang="en-US" sz="900" dirty="0"/>
              <a:t> file="app/</a:t>
            </a:r>
            <a:r>
              <a:rPr lang="en-US" sz="900" dirty="0" err="1"/>
              <a:t>src</a:t>
            </a:r>
            <a:r>
              <a:rPr lang="en-US" sz="900" dirty="0"/>
              <a:t>/main/AndroidManifest.xml" mode="merge" target="/manifest/application"&gt;</a:t>
            </a:r>
            <a:br>
              <a:rPr lang="en-US" sz="900" dirty="0"/>
            </a:br>
            <a:r>
              <a:rPr lang="en-US" sz="900" dirty="0"/>
              <a:t>            &lt;application </a:t>
            </a:r>
            <a:r>
              <a:rPr lang="en-US" sz="900" dirty="0" err="1"/>
              <a:t>android:usesCleartextTraffic</a:t>
            </a:r>
            <a:r>
              <a:rPr lang="en-US" sz="900" dirty="0"/>
              <a:t>="true" /&gt;</a:t>
            </a:r>
            <a:br>
              <a:rPr lang="en-US" sz="900" dirty="0"/>
            </a:br>
            <a:r>
              <a:rPr lang="en-US" sz="900" dirty="0"/>
              <a:t>        &lt;/edit-</a:t>
            </a:r>
            <a:r>
              <a:rPr lang="en-US" sz="900" dirty="0" err="1"/>
              <a:t>config</a:t>
            </a:r>
            <a:r>
              <a:rPr lang="en-US" sz="900" dirty="0"/>
              <a:t>&gt;</a:t>
            </a:r>
            <a:br>
              <a:rPr lang="en-US" sz="900" dirty="0"/>
            </a:br>
            <a:r>
              <a:rPr lang="en-US" sz="900" dirty="0"/>
              <a:t>    &lt;/platform&gt;</a:t>
            </a:r>
            <a:br>
              <a:rPr lang="en-US" sz="900" dirty="0"/>
            </a:br>
            <a:r>
              <a:rPr lang="en-US" sz="900" dirty="0"/>
              <a:t>    &lt;platform name="</a:t>
            </a:r>
            <a:r>
              <a:rPr lang="en-US" sz="900" dirty="0" err="1"/>
              <a:t>ios</a:t>
            </a:r>
            <a:r>
              <a:rPr lang="en-US" sz="900" dirty="0"/>
              <a:t>"&gt;</a:t>
            </a:r>
            <a:br>
              <a:rPr lang="en-US" sz="900" dirty="0"/>
            </a:br>
            <a:r>
              <a:rPr lang="en-US" sz="900" dirty="0"/>
              <a:t>        &lt;allow-intent </a:t>
            </a:r>
            <a:r>
              <a:rPr lang="en-US" sz="900" dirty="0" err="1"/>
              <a:t>href</a:t>
            </a:r>
            <a:r>
              <a:rPr lang="en-US" sz="900" dirty="0"/>
              <a:t>="</a:t>
            </a:r>
            <a:r>
              <a:rPr lang="en-US" sz="900" dirty="0" err="1"/>
              <a:t>itms</a:t>
            </a:r>
            <a:r>
              <a:rPr lang="en-US" sz="900" dirty="0"/>
              <a:t>:*" /&gt;</a:t>
            </a:r>
            <a:br>
              <a:rPr lang="en-US" sz="900" dirty="0"/>
            </a:br>
            <a:r>
              <a:rPr lang="en-US" sz="900" dirty="0"/>
              <a:t>        &lt;allow-intent </a:t>
            </a:r>
            <a:r>
              <a:rPr lang="en-US" sz="900" dirty="0" err="1"/>
              <a:t>href</a:t>
            </a:r>
            <a:r>
              <a:rPr lang="en-US" sz="900" dirty="0"/>
              <a:t>="</a:t>
            </a:r>
            <a:r>
              <a:rPr lang="en-US" sz="900" dirty="0" err="1"/>
              <a:t>itms</a:t>
            </a:r>
            <a:r>
              <a:rPr lang="en-US" sz="900" dirty="0"/>
              <a:t>-apps:*" /&gt;</a:t>
            </a:r>
            <a:br>
              <a:rPr lang="en-US" sz="900" dirty="0"/>
            </a:br>
            <a:r>
              <a:rPr lang="en-US" sz="900" dirty="0"/>
              <a:t>    &lt;/platform&gt;</a:t>
            </a:r>
            <a:br>
              <a:rPr lang="en-US" sz="900" dirty="0"/>
            </a:br>
            <a:r>
              <a:rPr lang="en-US" sz="900" dirty="0"/>
              <a:t>&lt;/widget&gt;</a:t>
            </a:r>
          </a:p>
        </p:txBody>
      </p:sp>
    </p:spTree>
    <p:extLst>
      <p:ext uri="{BB962C8B-B14F-4D97-AF65-F5344CB8AC3E}">
        <p14:creationId xmlns:p14="http://schemas.microsoft.com/office/powerpoint/2010/main" val="11430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  <a:p>
            <a:pPr lvl="1"/>
            <a:endParaRPr lang="en-US" dirty="0"/>
          </a:p>
          <a:p>
            <a:r>
              <a:rPr lang="en-US" dirty="0" smtClean="0"/>
              <a:t>Add the </a:t>
            </a:r>
            <a:r>
              <a:rPr lang="en-US" dirty="0" err="1" smtClean="0"/>
              <a:t>inappbrowser</a:t>
            </a:r>
            <a:endParaRPr lang="en-US" dirty="0"/>
          </a:p>
          <a:p>
            <a:pPr lvl="1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Load the </a:t>
            </a:r>
            <a:r>
              <a:rPr lang="en-US" dirty="0" err="1" smtClean="0"/>
              <a:t>inappbrowser</a:t>
            </a:r>
            <a:r>
              <a:rPr lang="en-US" dirty="0" smtClean="0"/>
              <a:t> on server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63494" r="54521" b="7430"/>
          <a:stretch/>
        </p:blipFill>
        <p:spPr>
          <a:xfrm>
            <a:off x="5347607" y="2784701"/>
            <a:ext cx="6772489" cy="28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414933" cy="1320800"/>
          </a:xfrm>
        </p:spPr>
        <p:txBody>
          <a:bodyPr/>
          <a:lstStyle/>
          <a:p>
            <a:r>
              <a:rPr lang="en-US" dirty="0" smtClean="0"/>
              <a:t>Creating an application: Serving the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an HTTP server</a:t>
            </a:r>
          </a:p>
          <a:p>
            <a:endParaRPr lang="en-US" dirty="0"/>
          </a:p>
          <a:p>
            <a:r>
              <a:rPr lang="en-US" dirty="0" smtClean="0"/>
              <a:t>Launch the HTTP server on startup</a:t>
            </a:r>
          </a:p>
          <a:p>
            <a:pPr lvl="1"/>
            <a:r>
              <a:rPr lang="en-US" dirty="0" smtClean="0"/>
              <a:t>Point to a relative folder</a:t>
            </a:r>
          </a:p>
          <a:p>
            <a:pPr lvl="1"/>
            <a:r>
              <a:rPr lang="en-US" dirty="0" smtClean="0"/>
              <a:t>Store the LabVIEW app in the folder</a:t>
            </a:r>
          </a:p>
          <a:p>
            <a:pPr lvl="1"/>
            <a:endParaRPr lang="en-US" dirty="0"/>
          </a:p>
          <a:p>
            <a:r>
              <a:rPr lang="en-US" dirty="0" smtClean="0"/>
              <a:t>Add the </a:t>
            </a:r>
            <a:r>
              <a:rPr lang="en-US" dirty="0" err="1" smtClean="0"/>
              <a:t>inappbrowser</a:t>
            </a:r>
            <a:endParaRPr lang="en-US" dirty="0"/>
          </a:p>
          <a:p>
            <a:pPr lvl="1"/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Load the </a:t>
            </a:r>
            <a:r>
              <a:rPr lang="en-US" dirty="0" err="1" smtClean="0"/>
              <a:t>inappbrowser</a:t>
            </a:r>
            <a:r>
              <a:rPr lang="en-US" dirty="0" smtClean="0"/>
              <a:t> on server startup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86" y="1391148"/>
            <a:ext cx="2416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Success!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938"/>
          <a:stretch/>
        </p:blipFill>
        <p:spPr>
          <a:xfrm>
            <a:off x="7149433" y="2292806"/>
            <a:ext cx="2036925" cy="43937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583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Receiving requests</a:t>
            </a:r>
          </a:p>
          <a:p>
            <a:endParaRPr lang="en-US" dirty="0" smtClean="0"/>
          </a:p>
          <a:p>
            <a:r>
              <a:rPr lang="en-US" dirty="0" smtClean="0"/>
              <a:t>Sending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Receiving requests</a:t>
            </a:r>
          </a:p>
          <a:p>
            <a:endParaRPr lang="en-US" dirty="0" smtClean="0"/>
          </a:p>
          <a:p>
            <a:r>
              <a:rPr lang="en-US" dirty="0" smtClean="0"/>
              <a:t>Sending Requests</a:t>
            </a:r>
          </a:p>
          <a:p>
            <a:endParaRPr lang="en-US" dirty="0"/>
          </a:p>
          <a:p>
            <a:r>
              <a:rPr lang="en-US" dirty="0" smtClean="0"/>
              <a:t>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Receiving requests</a:t>
            </a:r>
          </a:p>
          <a:p>
            <a:endParaRPr lang="en-US" dirty="0" smtClean="0"/>
          </a:p>
          <a:p>
            <a:r>
              <a:rPr lang="en-US" dirty="0" smtClean="0"/>
              <a:t>Sending Requests</a:t>
            </a:r>
          </a:p>
          <a:p>
            <a:endParaRPr lang="en-US" dirty="0"/>
          </a:p>
          <a:p>
            <a:r>
              <a:rPr lang="en-US" dirty="0" smtClean="0"/>
              <a:t>Strategies</a:t>
            </a:r>
          </a:p>
          <a:p>
            <a:endParaRPr lang="en-US" dirty="0" smtClean="0"/>
          </a:p>
          <a:p>
            <a:r>
              <a:rPr lang="en-US" dirty="0" smtClean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438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</p:txBody>
      </p:sp>
      <p:sp>
        <p:nvSpPr>
          <p:cNvPr id="5" name="Frame 4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Script to run</a:t>
            </a:r>
            <a:endParaRPr lang="en-US" dirty="0"/>
          </a:p>
        </p:txBody>
      </p:sp>
      <p:cxnSp>
        <p:nvCxnSpPr>
          <p:cNvPr id="12" name="Elbow Connector 11"/>
          <p:cNvCxnSpPr>
            <a:stCxn id="5" idx="3"/>
            <a:endCxn id="8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</a:p>
          <a:p>
            <a:pPr lvl="1"/>
            <a:r>
              <a:rPr lang="en-US" dirty="0" err="1"/>
              <a:t>ref.executeScript</a:t>
            </a:r>
            <a:r>
              <a:rPr lang="en-US" dirty="0"/>
              <a:t>({ code: </a:t>
            </a:r>
            <a:r>
              <a:rPr lang="en-US" dirty="0" err="1" smtClean="0"/>
              <a:t>String_JS_Code</a:t>
            </a:r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6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hacking?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3200400"/>
            <a:ext cx="8596668" cy="2840962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a usually creatively improvised solution to a computer hardware or programming problem or limitation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a clever tip or technique for doing or improving </a:t>
            </a:r>
            <a:r>
              <a:rPr lang="en-US" dirty="0" smtClean="0"/>
              <a:t>something”</a:t>
            </a:r>
          </a:p>
          <a:p>
            <a:endParaRPr lang="en-US" dirty="0" smtClean="0"/>
          </a:p>
          <a:p>
            <a:r>
              <a:rPr lang="en-US" dirty="0" smtClean="0"/>
              <a:t>- Merriam Webster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is a scripting language</a:t>
            </a:r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String to run</a:t>
            </a:r>
            <a:endParaRPr lang="en-US" dirty="0"/>
          </a:p>
        </p:txBody>
      </p:sp>
      <p:cxnSp>
        <p:nvCxnSpPr>
          <p:cNvPr id="9" name="Elbow Connector 8"/>
          <p:cNvCxnSpPr>
            <a:stCxn id="5" idx="3"/>
            <a:endCxn id="8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is a scripting language</a:t>
            </a:r>
          </a:p>
          <a:p>
            <a:pPr lvl="1"/>
            <a:r>
              <a:rPr lang="en-US" dirty="0" smtClean="0"/>
              <a:t>Create a variable at runtime</a:t>
            </a:r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MyVar</a:t>
            </a:r>
            <a:r>
              <a:rPr lang="en-US" dirty="0" smtClean="0"/>
              <a:t> = 123</a:t>
            </a:r>
            <a:endParaRPr lang="en-US" dirty="0"/>
          </a:p>
        </p:txBody>
      </p:sp>
      <p:cxnSp>
        <p:nvCxnSpPr>
          <p:cNvPr id="9" name="Elbow Connector 8"/>
          <p:cNvCxnSpPr>
            <a:stCxn id="5" idx="3"/>
            <a:endCxn id="8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is a scripting language</a:t>
            </a:r>
          </a:p>
          <a:p>
            <a:pPr lvl="1"/>
            <a:r>
              <a:rPr lang="en-US" dirty="0" smtClean="0"/>
              <a:t>Create a variable at runtime</a:t>
            </a:r>
          </a:p>
          <a:p>
            <a:pPr lvl="1"/>
            <a:r>
              <a:rPr lang="en-US" dirty="0" smtClean="0"/>
              <a:t>Store data in it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MyVar</a:t>
            </a:r>
            <a:r>
              <a:rPr lang="en-US" dirty="0" smtClean="0"/>
              <a:t> = 123</a:t>
            </a:r>
            <a:endParaRPr lang="en-US" dirty="0"/>
          </a:p>
        </p:txBody>
      </p:sp>
      <p:cxnSp>
        <p:nvCxnSpPr>
          <p:cNvPr id="9" name="Elbow Connector 8"/>
          <p:cNvCxnSpPr>
            <a:stCxn id="5" idx="3"/>
            <a:endCxn id="8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Receiving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Inappbrowser</a:t>
            </a:r>
            <a:r>
              <a:rPr lang="en-US" dirty="0"/>
              <a:t> support bi-directional </a:t>
            </a:r>
            <a:r>
              <a:rPr lang="en-US" dirty="0" smtClean="0"/>
              <a:t>communication</a:t>
            </a:r>
          </a:p>
          <a:p>
            <a:endParaRPr lang="en-US" dirty="0"/>
          </a:p>
          <a:p>
            <a:r>
              <a:rPr lang="en-US" dirty="0" smtClean="0"/>
              <a:t>Execute a script in the browser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is a scripting language</a:t>
            </a:r>
          </a:p>
          <a:p>
            <a:pPr lvl="1"/>
            <a:r>
              <a:rPr lang="en-US" dirty="0" smtClean="0"/>
              <a:t>Create a variable at runtime</a:t>
            </a:r>
          </a:p>
          <a:p>
            <a:pPr lvl="1"/>
            <a:r>
              <a:rPr lang="en-US" dirty="0" smtClean="0"/>
              <a:t>Store data in it</a:t>
            </a:r>
          </a:p>
          <a:p>
            <a:pPr lvl="1"/>
            <a:endParaRPr lang="en-US" dirty="0"/>
          </a:p>
          <a:p>
            <a:r>
              <a:rPr lang="en-US" dirty="0" smtClean="0"/>
              <a:t>Access the variable from LabVIEW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MyVar</a:t>
            </a:r>
            <a:r>
              <a:rPr lang="en-US" dirty="0" smtClean="0"/>
              <a:t> = 123</a:t>
            </a:r>
            <a:endParaRPr lang="en-US" dirty="0"/>
          </a:p>
        </p:txBody>
      </p:sp>
      <p:cxnSp>
        <p:nvCxnSpPr>
          <p:cNvPr id="9" name="Elbow Connector 8"/>
          <p:cNvCxnSpPr>
            <a:stCxn id="5" idx="3"/>
            <a:endCxn id="8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6" idx="0"/>
          </p:cNvCxnSpPr>
          <p:nvPr/>
        </p:nvCxnSpPr>
        <p:spPr>
          <a:xfrm>
            <a:off x="8021395" y="2472316"/>
            <a:ext cx="0" cy="273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Sending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Inappbrowser</a:t>
            </a:r>
            <a:r>
              <a:rPr lang="en-US" dirty="0" smtClean="0"/>
              <a:t> support bi-directional communication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Sending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Inappbrowser</a:t>
            </a:r>
            <a:r>
              <a:rPr lang="en-US" dirty="0" smtClean="0"/>
              <a:t> support bi-directional communication</a:t>
            </a:r>
          </a:p>
          <a:p>
            <a:endParaRPr lang="en-US" dirty="0"/>
          </a:p>
          <a:p>
            <a:r>
              <a:rPr lang="en-US" dirty="0" smtClean="0"/>
              <a:t>Load the communication library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Sending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Inappbrowser</a:t>
            </a:r>
            <a:r>
              <a:rPr lang="en-US" dirty="0" smtClean="0"/>
              <a:t> support bi-directional communication</a:t>
            </a:r>
          </a:p>
          <a:p>
            <a:endParaRPr lang="en-US" dirty="0"/>
          </a:p>
          <a:p>
            <a:r>
              <a:rPr lang="en-US" dirty="0" smtClean="0"/>
              <a:t>Load the communication library</a:t>
            </a:r>
          </a:p>
          <a:p>
            <a:pPr lvl="1"/>
            <a:r>
              <a:rPr lang="en-US" dirty="0" smtClean="0"/>
              <a:t>Receive a request</a:t>
            </a:r>
            <a:endParaRPr lang="en-US" dirty="0"/>
          </a:p>
          <a:p>
            <a:endParaRPr lang="en-US" dirty="0"/>
          </a:p>
        </p:txBody>
      </p:sp>
      <p:sp>
        <p:nvSpPr>
          <p:cNvPr id="10" name="Frame 9"/>
          <p:cNvSpPr/>
          <p:nvPr/>
        </p:nvSpPr>
        <p:spPr>
          <a:xfrm>
            <a:off x="6700714" y="1572143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64857" y="4868691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164857" y="2745745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64857" y="1848862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 String</a:t>
            </a:r>
            <a:endParaRPr lang="en-US" dirty="0"/>
          </a:p>
        </p:txBody>
      </p:sp>
      <p:cxnSp>
        <p:nvCxnSpPr>
          <p:cNvPr id="14" name="Elbow Connector 13"/>
          <p:cNvCxnSpPr>
            <a:stCxn id="11" idx="3"/>
            <a:endCxn id="13" idx="3"/>
          </p:cNvCxnSpPr>
          <p:nvPr/>
        </p:nvCxnSpPr>
        <p:spPr>
          <a:xfrm flipV="1">
            <a:off x="8877933" y="2160589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Sending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Inappbrowser</a:t>
            </a:r>
            <a:r>
              <a:rPr lang="en-US" dirty="0" smtClean="0"/>
              <a:t> support bi-directional communication</a:t>
            </a:r>
          </a:p>
          <a:p>
            <a:endParaRPr lang="en-US" dirty="0"/>
          </a:p>
          <a:p>
            <a:r>
              <a:rPr lang="en-US" dirty="0" smtClean="0"/>
              <a:t>Load the communication library</a:t>
            </a:r>
          </a:p>
          <a:p>
            <a:pPr lvl="1"/>
            <a:r>
              <a:rPr lang="en-US" dirty="0" smtClean="0"/>
              <a:t>Receive a request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Send a message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700714" y="1580456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77004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54058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4857" y="1857175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 String</a:t>
            </a:r>
            <a:endParaRPr lang="en-US" dirty="0"/>
          </a:p>
        </p:txBody>
      </p:sp>
      <p:cxnSp>
        <p:nvCxnSpPr>
          <p:cNvPr id="8" name="Elbow Connector 7"/>
          <p:cNvCxnSpPr>
            <a:stCxn id="5" idx="3"/>
            <a:endCxn id="7" idx="3"/>
          </p:cNvCxnSpPr>
          <p:nvPr/>
        </p:nvCxnSpPr>
        <p:spPr>
          <a:xfrm flipV="1">
            <a:off x="8877933" y="2168902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1"/>
            <a:endCxn id="5" idx="1"/>
          </p:cNvCxnSpPr>
          <p:nvPr/>
        </p:nvCxnSpPr>
        <p:spPr>
          <a:xfrm rot="10800000" flipV="1">
            <a:off x="7164857" y="3534055"/>
            <a:ext cx="12700" cy="2122946"/>
          </a:xfrm>
          <a:prstGeom prst="bentConnector3">
            <a:avLst>
              <a:gd name="adj1" fmla="val 533454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3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Resources: Sending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Inappbrowser</a:t>
            </a:r>
            <a:r>
              <a:rPr lang="en-US" dirty="0" smtClean="0"/>
              <a:t> support bi-directional communication</a:t>
            </a:r>
          </a:p>
          <a:p>
            <a:endParaRPr lang="en-US" dirty="0"/>
          </a:p>
          <a:p>
            <a:r>
              <a:rPr lang="en-US" dirty="0" smtClean="0"/>
              <a:t>Load the communication library</a:t>
            </a:r>
          </a:p>
          <a:p>
            <a:pPr lvl="1"/>
            <a:r>
              <a:rPr lang="en-US" dirty="0" smtClean="0"/>
              <a:t>Receive a request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Send a message</a:t>
            </a:r>
          </a:p>
          <a:p>
            <a:pPr lvl="1"/>
            <a:r>
              <a:rPr lang="en-US" sz="1400" dirty="0" err="1" smtClean="0"/>
              <a:t>webkit.messageHandlers.cordova_iab.postMessage</a:t>
            </a:r>
            <a:r>
              <a:rPr lang="en-US" sz="1400" dirty="0" smtClean="0"/>
              <a:t>(Message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6700714" y="1580456"/>
            <a:ext cx="2573288" cy="3066359"/>
          </a:xfrm>
          <a:prstGeom prst="frame">
            <a:avLst>
              <a:gd name="adj1" fmla="val 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64857" y="4877004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4857" y="2754058"/>
            <a:ext cx="1713076" cy="155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LabVIEW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4857" y="1857175"/>
            <a:ext cx="1713076" cy="623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Empty String</a:t>
            </a:r>
            <a:endParaRPr lang="en-US" dirty="0"/>
          </a:p>
        </p:txBody>
      </p:sp>
      <p:cxnSp>
        <p:nvCxnSpPr>
          <p:cNvPr id="8" name="Elbow Connector 7"/>
          <p:cNvCxnSpPr>
            <a:stCxn id="5" idx="3"/>
            <a:endCxn id="7" idx="3"/>
          </p:cNvCxnSpPr>
          <p:nvPr/>
        </p:nvCxnSpPr>
        <p:spPr>
          <a:xfrm flipV="1">
            <a:off x="8877933" y="2168902"/>
            <a:ext cx="12700" cy="3488099"/>
          </a:xfrm>
          <a:prstGeom prst="bentConnector3">
            <a:avLst>
              <a:gd name="adj1" fmla="val 48763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1"/>
            <a:endCxn id="5" idx="1"/>
          </p:cNvCxnSpPr>
          <p:nvPr/>
        </p:nvCxnSpPr>
        <p:spPr>
          <a:xfrm rot="10800000" flipV="1">
            <a:off x="7164857" y="3534055"/>
            <a:ext cx="12700" cy="2122946"/>
          </a:xfrm>
          <a:prstGeom prst="bentConnector3">
            <a:avLst>
              <a:gd name="adj1" fmla="val 533454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64857" y="119592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Inapp</a:t>
            </a:r>
            <a:r>
              <a:rPr lang="en-US" dirty="0" smtClean="0">
                <a:solidFill>
                  <a:srgbClr val="00B0F0"/>
                </a:solidFill>
              </a:rPr>
              <a:t> browser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 command with data</a:t>
            </a:r>
          </a:p>
        </p:txBody>
      </p:sp>
    </p:spTree>
    <p:extLst>
      <p:ext uri="{BB962C8B-B14F-4D97-AF65-F5344CB8AC3E}">
        <p14:creationId xmlns:p14="http://schemas.microsoft.com/office/powerpoint/2010/main" val="4701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Natan Biesmans</a:t>
            </a:r>
          </a:p>
          <a:p>
            <a:endParaRPr lang="en-US" dirty="0" smtClean="0"/>
          </a:p>
          <a:p>
            <a:r>
              <a:rPr lang="en-US" dirty="0" smtClean="0"/>
              <a:t>Full Stack web developer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8800" r="41467" b="16595"/>
          <a:stretch/>
        </p:blipFill>
        <p:spPr>
          <a:xfrm>
            <a:off x="6444298" y="954420"/>
            <a:ext cx="2829704" cy="4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 smtClean="0"/>
              <a:t>Rely on requests coming back</a:t>
            </a:r>
          </a:p>
        </p:txBody>
      </p:sp>
    </p:spTree>
    <p:extLst>
      <p:ext uri="{BB962C8B-B14F-4D97-AF65-F5344CB8AC3E}">
        <p14:creationId xmlns:p14="http://schemas.microsoft.com/office/powerpoint/2010/main" val="23872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</a:t>
            </a:r>
            <a:r>
              <a:rPr lang="en-US" dirty="0" smtClean="0"/>
              <a:t>back</a:t>
            </a:r>
          </a:p>
          <a:p>
            <a:pPr lvl="1"/>
            <a:r>
              <a:rPr lang="en-US" dirty="0" smtClean="0"/>
              <a:t>Switching IDE’s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</p:txBody>
      </p:sp>
    </p:spTree>
    <p:extLst>
      <p:ext uri="{BB962C8B-B14F-4D97-AF65-F5344CB8AC3E}">
        <p14:creationId xmlns:p14="http://schemas.microsoft.com/office/powerpoint/2010/main" val="2106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  <a:p>
            <a:pPr lvl="1"/>
            <a:endParaRPr lang="en-US" dirty="0"/>
          </a:p>
          <a:p>
            <a:r>
              <a:rPr lang="en-US" dirty="0" smtClean="0"/>
              <a:t>Send script to execute</a:t>
            </a:r>
          </a:p>
        </p:txBody>
      </p:sp>
    </p:spTree>
    <p:extLst>
      <p:ext uri="{BB962C8B-B14F-4D97-AF65-F5344CB8AC3E}">
        <p14:creationId xmlns:p14="http://schemas.microsoft.com/office/powerpoint/2010/main" val="399533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  <a:p>
            <a:pPr lvl="1"/>
            <a:endParaRPr lang="en-US" dirty="0"/>
          </a:p>
          <a:p>
            <a:r>
              <a:rPr lang="en-US" dirty="0" smtClean="0"/>
              <a:t>Send script to execute</a:t>
            </a:r>
          </a:p>
          <a:p>
            <a:pPr lvl="1"/>
            <a:r>
              <a:rPr lang="en-US" dirty="0" smtClean="0"/>
              <a:t>Send script code to 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  <a:p>
            <a:pPr lvl="1"/>
            <a:endParaRPr lang="en-US" dirty="0"/>
          </a:p>
          <a:p>
            <a:r>
              <a:rPr lang="en-US" dirty="0" smtClean="0"/>
              <a:t>Send script to execute</a:t>
            </a:r>
          </a:p>
          <a:p>
            <a:pPr lvl="1"/>
            <a:r>
              <a:rPr lang="en-US" dirty="0" smtClean="0"/>
              <a:t>Send script code to execute</a:t>
            </a:r>
          </a:p>
          <a:p>
            <a:pPr lvl="1"/>
            <a:r>
              <a:rPr lang="en-US" dirty="0" smtClean="0"/>
              <a:t>Make the return request part of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  <a:p>
            <a:pPr lvl="1"/>
            <a:endParaRPr lang="en-US" dirty="0"/>
          </a:p>
          <a:p>
            <a:r>
              <a:rPr lang="en-US" dirty="0" smtClean="0"/>
              <a:t>Send script to execute</a:t>
            </a:r>
          </a:p>
          <a:p>
            <a:pPr lvl="1"/>
            <a:r>
              <a:rPr lang="en-US" dirty="0" smtClean="0"/>
              <a:t>Send script code to execute</a:t>
            </a:r>
          </a:p>
          <a:p>
            <a:pPr lvl="1"/>
            <a:r>
              <a:rPr lang="en-US" dirty="0" smtClean="0"/>
              <a:t>Make the return request part of the code</a:t>
            </a:r>
          </a:p>
          <a:p>
            <a:pPr lvl="1"/>
            <a:r>
              <a:rPr lang="en-US" dirty="0" smtClean="0"/>
              <a:t>Easy for R&amp;D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 command with data</a:t>
            </a:r>
          </a:p>
          <a:p>
            <a:pPr lvl="1"/>
            <a:r>
              <a:rPr lang="en-US" dirty="0"/>
              <a:t>Rely on requests coming back</a:t>
            </a:r>
          </a:p>
          <a:p>
            <a:pPr lvl="1"/>
            <a:r>
              <a:rPr lang="en-US" dirty="0"/>
              <a:t>Switching </a:t>
            </a:r>
            <a:r>
              <a:rPr lang="en-US" dirty="0" smtClean="0"/>
              <a:t>IDE’s</a:t>
            </a:r>
          </a:p>
          <a:p>
            <a:pPr lvl="1"/>
            <a:r>
              <a:rPr lang="en-US" dirty="0" smtClean="0"/>
              <a:t>More secure</a:t>
            </a:r>
          </a:p>
          <a:p>
            <a:pPr lvl="1"/>
            <a:endParaRPr lang="en-US" dirty="0"/>
          </a:p>
          <a:p>
            <a:r>
              <a:rPr lang="en-US" dirty="0" smtClean="0"/>
              <a:t>Send script to execute</a:t>
            </a:r>
          </a:p>
          <a:p>
            <a:pPr lvl="1"/>
            <a:r>
              <a:rPr lang="en-US" dirty="0" smtClean="0"/>
              <a:t>Send script code to execute</a:t>
            </a:r>
          </a:p>
          <a:p>
            <a:pPr lvl="1"/>
            <a:r>
              <a:rPr lang="en-US" dirty="0" smtClean="0"/>
              <a:t>Make the return request part of the code</a:t>
            </a:r>
          </a:p>
          <a:p>
            <a:pPr lvl="1"/>
            <a:r>
              <a:rPr lang="en-US" dirty="0" smtClean="0"/>
              <a:t>Easy for R&amp;D</a:t>
            </a:r>
          </a:p>
          <a:p>
            <a:pPr lvl="1"/>
            <a:r>
              <a:rPr lang="en-US" dirty="0" smtClean="0"/>
              <a:t>Potentially insecure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Inspection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image of a point of interest</a:t>
            </a:r>
          </a:p>
        </p:txBody>
      </p:sp>
    </p:spTree>
    <p:extLst>
      <p:ext uri="{BB962C8B-B14F-4D97-AF65-F5344CB8AC3E}">
        <p14:creationId xmlns:p14="http://schemas.microsoft.com/office/powerpoint/2010/main" val="7086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Inspection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image of a point of interest</a:t>
            </a:r>
          </a:p>
          <a:p>
            <a:endParaRPr lang="en-US" dirty="0"/>
          </a:p>
          <a:p>
            <a:r>
              <a:rPr lang="en-US" dirty="0" smtClean="0"/>
              <a:t>Send to a </a:t>
            </a:r>
            <a:r>
              <a:rPr lang="en-US" dirty="0" err="1" smtClean="0"/>
              <a:t>systemlink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erver</a:t>
            </a:r>
          </a:p>
        </p:txBody>
      </p:sp>
    </p:spTree>
    <p:extLst>
      <p:ext uri="{BB962C8B-B14F-4D97-AF65-F5344CB8AC3E}">
        <p14:creationId xmlns:p14="http://schemas.microsoft.com/office/powerpoint/2010/main" val="3030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Natan Biesmans</a:t>
            </a:r>
          </a:p>
          <a:p>
            <a:endParaRPr lang="en-US" dirty="0" smtClean="0"/>
          </a:p>
          <a:p>
            <a:r>
              <a:rPr lang="en-US" dirty="0" smtClean="0"/>
              <a:t>Full Stack web developer</a:t>
            </a:r>
          </a:p>
          <a:p>
            <a:r>
              <a:rPr lang="en-US" dirty="0" smtClean="0"/>
              <a:t>CLA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8800" r="41467" b="16595"/>
          <a:stretch/>
        </p:blipFill>
        <p:spPr>
          <a:xfrm>
            <a:off x="6444298" y="954420"/>
            <a:ext cx="2829704" cy="466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2" y="2655757"/>
            <a:ext cx="1266336" cy="1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Inspection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image of a point of interest</a:t>
            </a:r>
          </a:p>
          <a:p>
            <a:endParaRPr lang="en-US" dirty="0"/>
          </a:p>
          <a:p>
            <a:r>
              <a:rPr lang="en-US" dirty="0" smtClean="0"/>
              <a:t>Send to a </a:t>
            </a:r>
            <a:r>
              <a:rPr lang="en-US" dirty="0" err="1" smtClean="0"/>
              <a:t>systemlink</a:t>
            </a:r>
            <a:r>
              <a:rPr lang="en-US" dirty="0" smtClean="0"/>
              <a:t> server</a:t>
            </a:r>
          </a:p>
          <a:p>
            <a:endParaRPr lang="en-US" dirty="0"/>
          </a:p>
          <a:p>
            <a:r>
              <a:rPr lang="en-US" dirty="0" smtClean="0"/>
              <a:t>Review later</a:t>
            </a:r>
          </a:p>
        </p:txBody>
      </p:sp>
    </p:spTree>
    <p:extLst>
      <p:ext uri="{BB962C8B-B14F-4D97-AF65-F5344CB8AC3E}">
        <p14:creationId xmlns:p14="http://schemas.microsoft.com/office/powerpoint/2010/main" val="18064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Inspection Tool</a:t>
            </a:r>
            <a:endParaRPr lang="en-US" dirty="0"/>
          </a:p>
        </p:txBody>
      </p:sp>
      <p:pic>
        <p:nvPicPr>
          <p:cNvPr id="4" name="2021-06-15 21-16-43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6464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Test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the state of a test bench on </a:t>
            </a:r>
            <a:r>
              <a:rPr lang="en-US" dirty="0" err="1" smtClean="0"/>
              <a:t>systemlink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Test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the state of a test bench on </a:t>
            </a:r>
            <a:r>
              <a:rPr lang="en-US" dirty="0" err="1" smtClean="0"/>
              <a:t>systemlink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Update state changes</a:t>
            </a:r>
          </a:p>
        </p:txBody>
      </p:sp>
    </p:spTree>
    <p:extLst>
      <p:ext uri="{BB962C8B-B14F-4D97-AF65-F5344CB8AC3E}">
        <p14:creationId xmlns:p14="http://schemas.microsoft.com/office/powerpoint/2010/main" val="21578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Test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the state of a test bench on </a:t>
            </a:r>
            <a:r>
              <a:rPr lang="en-US" dirty="0" err="1" smtClean="0"/>
              <a:t>systemlink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Update state changes</a:t>
            </a:r>
          </a:p>
          <a:p>
            <a:endParaRPr lang="en-US" dirty="0"/>
          </a:p>
          <a:p>
            <a:r>
              <a:rPr lang="en-US" dirty="0" smtClean="0"/>
              <a:t>Visualize as a notification</a:t>
            </a:r>
          </a:p>
        </p:txBody>
      </p:sp>
    </p:spTree>
    <p:extLst>
      <p:ext uri="{BB962C8B-B14F-4D97-AF65-F5344CB8AC3E}">
        <p14:creationId xmlns:p14="http://schemas.microsoft.com/office/powerpoint/2010/main" val="15697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Resources: Example</a:t>
            </a:r>
            <a:br>
              <a:rPr lang="en-US" dirty="0" smtClean="0"/>
            </a:br>
            <a:r>
              <a:rPr lang="en-US" dirty="0" smtClean="0"/>
              <a:t>Test monitor</a:t>
            </a:r>
            <a:endParaRPr lang="en-US" dirty="0"/>
          </a:p>
        </p:txBody>
      </p:sp>
      <p:pic>
        <p:nvPicPr>
          <p:cNvPr id="4" name="2021-06-15 20-50-30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9882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</p:txBody>
      </p:sp>
    </p:spTree>
    <p:extLst>
      <p:ext uri="{BB962C8B-B14F-4D97-AF65-F5344CB8AC3E}">
        <p14:creationId xmlns:p14="http://schemas.microsoft.com/office/powerpoint/2010/main" val="5428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  <a:p>
            <a:pPr lvl="1"/>
            <a:r>
              <a:rPr lang="en-US" dirty="0" smtClean="0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8886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  <a:p>
            <a:pPr lvl="1"/>
            <a:r>
              <a:rPr lang="en-US" dirty="0" smtClean="0"/>
              <a:t>Localhost</a:t>
            </a:r>
          </a:p>
          <a:p>
            <a:pPr lvl="1"/>
            <a:r>
              <a:rPr lang="en-US" dirty="0" smtClean="0"/>
              <a:t>If port in use, use another</a:t>
            </a:r>
          </a:p>
        </p:txBody>
      </p:sp>
    </p:spTree>
    <p:extLst>
      <p:ext uri="{BB962C8B-B14F-4D97-AF65-F5344CB8AC3E}">
        <p14:creationId xmlns:p14="http://schemas.microsoft.com/office/powerpoint/2010/main" val="36299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  <a:p>
            <a:pPr lvl="1"/>
            <a:r>
              <a:rPr lang="en-US" dirty="0" smtClean="0"/>
              <a:t>Localhost</a:t>
            </a:r>
          </a:p>
          <a:p>
            <a:pPr lvl="1"/>
            <a:r>
              <a:rPr lang="en-US" dirty="0" smtClean="0"/>
              <a:t>If port in use, use another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Web page being called</a:t>
            </a:r>
          </a:p>
        </p:txBody>
      </p:sp>
    </p:spTree>
    <p:extLst>
      <p:ext uri="{BB962C8B-B14F-4D97-AF65-F5344CB8AC3E}">
        <p14:creationId xmlns:p14="http://schemas.microsoft.com/office/powerpoint/2010/main" val="34075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Natan Biesmans</a:t>
            </a:r>
          </a:p>
          <a:p>
            <a:endParaRPr lang="en-US" dirty="0" smtClean="0"/>
          </a:p>
          <a:p>
            <a:r>
              <a:rPr lang="en-US" dirty="0" smtClean="0"/>
              <a:t>Full Stack web developer</a:t>
            </a:r>
          </a:p>
          <a:p>
            <a:r>
              <a:rPr lang="en-US" dirty="0" smtClean="0"/>
              <a:t>CLA</a:t>
            </a:r>
          </a:p>
          <a:p>
            <a:r>
              <a:rPr lang="en-US" dirty="0" smtClean="0"/>
              <a:t>Ex NI Employee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8800" r="41467" b="16595"/>
          <a:stretch/>
        </p:blipFill>
        <p:spPr>
          <a:xfrm>
            <a:off x="6444298" y="954420"/>
            <a:ext cx="2829704" cy="466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2" y="2655757"/>
            <a:ext cx="1266336" cy="1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  <a:p>
            <a:pPr lvl="1"/>
            <a:r>
              <a:rPr lang="en-US" dirty="0" smtClean="0"/>
              <a:t>Localhost</a:t>
            </a:r>
          </a:p>
          <a:p>
            <a:pPr lvl="1"/>
            <a:r>
              <a:rPr lang="en-US" dirty="0" smtClean="0"/>
              <a:t>If port in use, use another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Web page being called</a:t>
            </a:r>
          </a:p>
          <a:p>
            <a:pPr lvl="1"/>
            <a:r>
              <a:rPr lang="en-US" dirty="0" smtClean="0"/>
              <a:t>Make sure to put in verification if used on an “unsafe” device.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server</a:t>
            </a:r>
          </a:p>
          <a:p>
            <a:pPr lvl="1"/>
            <a:r>
              <a:rPr lang="en-US" dirty="0" smtClean="0"/>
              <a:t>Localhost</a:t>
            </a:r>
          </a:p>
          <a:p>
            <a:pPr lvl="1"/>
            <a:r>
              <a:rPr lang="en-US" dirty="0" smtClean="0"/>
              <a:t>If port in use, use another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Web page being called</a:t>
            </a:r>
          </a:p>
          <a:p>
            <a:pPr lvl="1"/>
            <a:r>
              <a:rPr lang="en-US" dirty="0" smtClean="0"/>
              <a:t>Make sure to put in verification if used on an “unsafe” device.</a:t>
            </a:r>
          </a:p>
          <a:p>
            <a:pPr lvl="1"/>
            <a:endParaRPr lang="en-US" dirty="0"/>
          </a:p>
          <a:p>
            <a:r>
              <a:rPr lang="en-US" dirty="0" smtClean="0"/>
              <a:t>Contact a security expert if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Cordova plugin </a:t>
            </a:r>
            <a:r>
              <a:rPr lang="en-US" dirty="0" err="1" smtClean="0">
                <a:hlinkClick r:id="rId2"/>
              </a:rPr>
              <a:t>apis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notifications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USB </a:t>
            </a:r>
            <a:r>
              <a:rPr lang="en-US" dirty="0" err="1" smtClean="0">
                <a:hlinkClick r:id="rId4"/>
              </a:rPr>
              <a:t>otg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AR</a:t>
            </a:r>
            <a:endParaRPr lang="en-US" dirty="0"/>
          </a:p>
          <a:p>
            <a:r>
              <a:rPr lang="en-US" dirty="0" smtClean="0">
                <a:hlinkClick r:id="rId6"/>
              </a:rPr>
              <a:t>FTP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SQLLITE</a:t>
            </a:r>
            <a:endParaRPr lang="en-US" dirty="0">
              <a:hlinkClick r:id="rId7"/>
            </a:endParaRPr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medium.com/the-web-tub/the-10-most-popular-3rd-party-cordova-plugins-8c443d4a615e</a:t>
            </a:r>
            <a:endParaRPr lang="en-US" dirty="0" smtClean="0"/>
          </a:p>
          <a:p>
            <a:pPr lvl="1"/>
            <a:r>
              <a:rPr lang="en-US" dirty="0" smtClean="0"/>
              <a:t>Version</a:t>
            </a:r>
          </a:p>
          <a:p>
            <a:pPr lvl="1"/>
            <a:r>
              <a:rPr lang="en-US" dirty="0" smtClean="0"/>
              <a:t>Barcode scanner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56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hacking?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77335" y="3200400"/>
            <a:ext cx="8596668" cy="2840962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a usually creatively improvised solution to a computer hardware or programming problem or limitation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a clever tip or technique for doing or improving </a:t>
            </a:r>
            <a:r>
              <a:rPr lang="en-US" dirty="0" smtClean="0"/>
              <a:t>something”</a:t>
            </a:r>
          </a:p>
          <a:p>
            <a:endParaRPr lang="en-US" dirty="0" smtClean="0"/>
          </a:p>
          <a:p>
            <a:r>
              <a:rPr lang="en-US" dirty="0" smtClean="0"/>
              <a:t>- Merriam Webster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hacking?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0974" y="3131458"/>
            <a:ext cx="1629389" cy="550636"/>
          </a:xfrm>
        </p:spPr>
        <p:txBody>
          <a:bodyPr>
            <a:noAutofit/>
          </a:bodyPr>
          <a:lstStyle/>
          <a:p>
            <a:r>
              <a:rPr lang="en-US" sz="2800" dirty="0" smtClean="0"/>
              <a:t>Our duty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95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Cordova installation guide</a:t>
            </a:r>
          </a:p>
          <a:p>
            <a:pPr lvl="1"/>
            <a:r>
              <a:rPr lang="en-US" dirty="0">
                <a:hlinkClick r:id="rId2"/>
              </a:rPr>
              <a:t>https://www.tomspencer.dev/blog/2017/05/30/a-guide-to-installing-cordova-on-windows-10/</a:t>
            </a:r>
            <a:endParaRPr lang="en-US" dirty="0" smtClean="0"/>
          </a:p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https://github.com/NatanBiesmans</a:t>
            </a:r>
            <a:endParaRPr lang="en-US" dirty="0" smtClean="0"/>
          </a:p>
          <a:p>
            <a:r>
              <a:rPr lang="en-US" dirty="0" smtClean="0"/>
              <a:t>My NI Guide </a:t>
            </a:r>
          </a:p>
          <a:p>
            <a:pPr lvl="1"/>
            <a:r>
              <a:rPr lang="en-US" dirty="0">
                <a:hlinkClick r:id="rId4"/>
              </a:rPr>
              <a:t>https://forums.ni.com/t5/Example-Code/Native-Android-and-IOS-applications-with-LabVIEW-web-modules/ta-p/4145399?profile.language=en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7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Natan Biesmans</a:t>
            </a:r>
          </a:p>
          <a:p>
            <a:endParaRPr lang="en-US" dirty="0" smtClean="0"/>
          </a:p>
          <a:p>
            <a:r>
              <a:rPr lang="en-US" dirty="0" smtClean="0"/>
              <a:t>Full Stack web developer</a:t>
            </a:r>
          </a:p>
          <a:p>
            <a:r>
              <a:rPr lang="en-US" dirty="0" smtClean="0"/>
              <a:t>CLA</a:t>
            </a:r>
          </a:p>
          <a:p>
            <a:r>
              <a:rPr lang="en-US" dirty="0" smtClean="0"/>
              <a:t>Ex NI Employee</a:t>
            </a:r>
          </a:p>
          <a:p>
            <a:r>
              <a:rPr lang="en-US" dirty="0" smtClean="0"/>
              <a:t>LabVIEW R&amp;D architect at QPLOX engineering</a:t>
            </a:r>
          </a:p>
          <a:p>
            <a:pPr lvl="1"/>
            <a:r>
              <a:rPr lang="en-US" dirty="0" smtClean="0"/>
              <a:t>Outsourced to ASML as lead engineer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8800" r="41467" b="16595"/>
          <a:stretch/>
        </p:blipFill>
        <p:spPr>
          <a:xfrm>
            <a:off x="6444298" y="954420"/>
            <a:ext cx="2829704" cy="4669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82" y="2655757"/>
            <a:ext cx="1266336" cy="12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application: What is an application?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native on the phone</a:t>
            </a:r>
          </a:p>
          <a:p>
            <a:endParaRPr lang="en-US" dirty="0"/>
          </a:p>
          <a:p>
            <a:r>
              <a:rPr lang="en-US" dirty="0" smtClean="0"/>
              <a:t>Access to system resources</a:t>
            </a:r>
          </a:p>
          <a:p>
            <a:endParaRPr lang="en-US" dirty="0"/>
          </a:p>
          <a:p>
            <a:r>
              <a:rPr lang="en-US" dirty="0" smtClean="0"/>
              <a:t>Thick client</a:t>
            </a:r>
          </a:p>
          <a:p>
            <a:endParaRPr lang="en-US" dirty="0"/>
          </a:p>
          <a:p>
            <a:r>
              <a:rPr lang="en-US" dirty="0" smtClean="0"/>
              <a:t>Multi platform*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7064" y="6384471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Some system resources might be OS dependent.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3267</TotalTime>
  <Words>1551</Words>
  <Application>Microsoft Office PowerPoint</Application>
  <PresentationFormat>Widescreen</PresentationFormat>
  <Paragraphs>499</Paragraphs>
  <Slides>75</Slides>
  <Notes>7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Trebuchet MS</vt:lpstr>
      <vt:lpstr>Wingdings 3</vt:lpstr>
      <vt:lpstr>Facet</vt:lpstr>
      <vt:lpstr>Smartphone native LabVIEW applications</vt:lpstr>
      <vt:lpstr>This presentation</vt:lpstr>
      <vt:lpstr>What is hacking?</vt:lpstr>
      <vt:lpstr>What is hacking?</vt:lpstr>
      <vt:lpstr>Intro</vt:lpstr>
      <vt:lpstr>Intro</vt:lpstr>
      <vt:lpstr>Intro</vt:lpstr>
      <vt:lpstr>Intro</vt:lpstr>
      <vt:lpstr>Base application: What is an application?</vt:lpstr>
      <vt:lpstr>Base application: Webview</vt:lpstr>
      <vt:lpstr>Base application: Webview</vt:lpstr>
      <vt:lpstr>Base application: Webview</vt:lpstr>
      <vt:lpstr>Base application: Webview</vt:lpstr>
      <vt:lpstr>Base application: Webview</vt:lpstr>
      <vt:lpstr>Base application: Cordova</vt:lpstr>
      <vt:lpstr>Base application: Cordova</vt:lpstr>
      <vt:lpstr>Base application: Cordova</vt:lpstr>
      <vt:lpstr>Base application: Cordova</vt:lpstr>
      <vt:lpstr>Creating an Application: The obvious way</vt:lpstr>
      <vt:lpstr>Creating an Application: The obvious way</vt:lpstr>
      <vt:lpstr>Creating an Application: The obvious way</vt:lpstr>
      <vt:lpstr>Creating an Application: The obvious way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Creating an application: Serving the page</vt:lpstr>
      <vt:lpstr>Accessing Resources</vt:lpstr>
      <vt:lpstr>Accessing Resources</vt:lpstr>
      <vt:lpstr>Accessing Resources</vt:lpstr>
      <vt:lpstr>Accessing Resources</vt:lpstr>
      <vt:lpstr>Accessing Resources: Receiving requests</vt:lpstr>
      <vt:lpstr>Accessing Resources: Receiving requests</vt:lpstr>
      <vt:lpstr>Accessing Resources: Receiving requests</vt:lpstr>
      <vt:lpstr>Accessing Resources: Receiving requests</vt:lpstr>
      <vt:lpstr>Accessing Resources: Receiving requests</vt:lpstr>
      <vt:lpstr>Accessing Resources: Receiving requests</vt:lpstr>
      <vt:lpstr>Accessing Resources: Receiving requests</vt:lpstr>
      <vt:lpstr>Accessing Resources: Sending requests</vt:lpstr>
      <vt:lpstr>Accessing Resources: Sending requests</vt:lpstr>
      <vt:lpstr>Accessing Resources: Sending requests</vt:lpstr>
      <vt:lpstr>Accessing Resources: Sending requests</vt:lpstr>
      <vt:lpstr>Accessing Resources: Sending requests</vt:lpstr>
      <vt:lpstr>Accessing Resources: Strategy</vt:lpstr>
      <vt:lpstr>Accessing Resources: Strategy</vt:lpstr>
      <vt:lpstr>Accessing Resources: Strategy</vt:lpstr>
      <vt:lpstr>Accessing Resources: Strategy</vt:lpstr>
      <vt:lpstr>Accessing Resources: Strategy</vt:lpstr>
      <vt:lpstr>Accessing Resources: Strategy</vt:lpstr>
      <vt:lpstr>Accessing Resources: Strategy</vt:lpstr>
      <vt:lpstr>Accessing Resources: Strategy</vt:lpstr>
      <vt:lpstr>Accessing Resources: Strategy</vt:lpstr>
      <vt:lpstr>Accessing Resources: Example Inspection Tool</vt:lpstr>
      <vt:lpstr>Accessing Resources: Example Inspection Tool</vt:lpstr>
      <vt:lpstr>Accessing Resources: Example Inspection Tool</vt:lpstr>
      <vt:lpstr>Accessing Resources: Example Inspection Tool</vt:lpstr>
      <vt:lpstr>Accessing Resources: Example Test monitor</vt:lpstr>
      <vt:lpstr>Accessing Resources: Example Test monitor</vt:lpstr>
      <vt:lpstr>Accessing Resources: Example Test monitor</vt:lpstr>
      <vt:lpstr>Accessing Resources: Example Test monitor</vt:lpstr>
      <vt:lpstr>Security</vt:lpstr>
      <vt:lpstr>Security</vt:lpstr>
      <vt:lpstr>Security</vt:lpstr>
      <vt:lpstr>Security</vt:lpstr>
      <vt:lpstr>Security</vt:lpstr>
      <vt:lpstr>Security</vt:lpstr>
      <vt:lpstr>Interesting libraries</vt:lpstr>
      <vt:lpstr>What is hacking?</vt:lpstr>
      <vt:lpstr>What is hacking?</vt:lpstr>
      <vt:lpstr>Resources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native LabVIEW applications</dc:title>
  <dc:creator>natan biesmans</dc:creator>
  <cp:lastModifiedBy>natan biesmans</cp:lastModifiedBy>
  <cp:revision>62</cp:revision>
  <dcterms:created xsi:type="dcterms:W3CDTF">2021-06-04T16:56:50Z</dcterms:created>
  <dcterms:modified xsi:type="dcterms:W3CDTF">2021-06-16T20:45:19Z</dcterms:modified>
</cp:coreProperties>
</file>